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72" r:id="rId15"/>
    <p:sldId id="274" r:id="rId16"/>
    <p:sldId id="275" r:id="rId17"/>
    <p:sldId id="277" r:id="rId18"/>
    <p:sldId id="276" r:id="rId19"/>
    <p:sldId id="270" r:id="rId20"/>
    <p:sldId id="282" r:id="rId21"/>
    <p:sldId id="281" r:id="rId22"/>
    <p:sldId id="283" r:id="rId23"/>
    <p:sldId id="284" r:id="rId24"/>
    <p:sldId id="271" r:id="rId25"/>
    <p:sldId id="267" r:id="rId26"/>
    <p:sldId id="26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0931FD-2712-465E-B0B2-6D7A457FACA4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3B0A6BB-1974-43BE-8514-CAEB6EE4595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Программа подготовки  экспертов </a:t>
            </a:r>
            <a:r>
              <a:rPr lang="ru-RU" sz="2800" dirty="0" smtClean="0"/>
              <a:t>ПК субъектов </a:t>
            </a:r>
            <a:r>
              <a:rPr lang="ru-RU" sz="2800" dirty="0"/>
              <a:t>РФ по проверке устных ответов участников ЕГЭ по </a:t>
            </a:r>
            <a:r>
              <a:rPr lang="ru-RU" sz="2800" dirty="0" smtClean="0"/>
              <a:t>ИЯ.</a:t>
            </a:r>
            <a:r>
              <a:rPr lang="ru-RU" sz="2800" dirty="0">
                <a:effectLst/>
              </a:rPr>
              <a:t> </a:t>
            </a:r>
            <a:r>
              <a:rPr lang="ru-RU" sz="2800" b="1" dirty="0">
                <a:effectLst/>
              </a:rPr>
              <a:t>Специфика работы экспертов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Махмурян </a:t>
            </a:r>
            <a:r>
              <a:rPr lang="ru-RU" dirty="0" err="1"/>
              <a:t>Каринэ</a:t>
            </a:r>
            <a:r>
              <a:rPr lang="ru-RU" dirty="0"/>
              <a:t> Степановна, </a:t>
            </a:r>
            <a:r>
              <a:rPr lang="ru-RU" dirty="0" err="1"/>
              <a:t>зав.кафедрой</a:t>
            </a:r>
            <a:r>
              <a:rPr lang="ru-RU" dirty="0"/>
              <a:t> ИЯ Московского института открытого образования,</a:t>
            </a:r>
          </a:p>
          <a:p>
            <a:r>
              <a:rPr lang="ru-RU" dirty="0" err="1" smtClean="0"/>
              <a:t>д.п.н</a:t>
            </a:r>
            <a:r>
              <a:rPr lang="ru-RU" dirty="0"/>
              <a:t>.,  профессор, </a:t>
            </a:r>
            <a:r>
              <a:rPr lang="ru-RU" dirty="0" err="1"/>
              <a:t>зам.председателя</a:t>
            </a:r>
            <a:r>
              <a:rPr lang="ru-RU" dirty="0"/>
              <a:t> ФКР ЕГЭ по иностранным языкам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Методика проверки и оценки выполнения заданий с развернутым ответом устной части ЕГЭ </a:t>
            </a:r>
            <a:r>
              <a:rPr lang="ru-RU" sz="2400" b="1" dirty="0" smtClean="0"/>
              <a:t>(1-4)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Специфика оценивания устных ответов; система оценивания заданий устной части с развернутым ответом.</a:t>
            </a:r>
          </a:p>
          <a:p>
            <a:pPr algn="just"/>
            <a:r>
              <a:rPr lang="ru-RU" dirty="0" smtClean="0"/>
              <a:t>Виды </a:t>
            </a:r>
            <a:r>
              <a:rPr lang="ru-RU" dirty="0"/>
              <a:t>шкал, используемых для оценки выполнения заданий с развернутым  ответом устной части ЕГЭ по иностранному языку; критерии оценивания, дополнительные схемы оценивания. </a:t>
            </a:r>
          </a:p>
          <a:p>
            <a:pPr algn="just"/>
            <a:r>
              <a:rPr lang="ru-RU" dirty="0" smtClean="0"/>
              <a:t>Методика </a:t>
            </a:r>
            <a:r>
              <a:rPr lang="ru-RU" dirty="0"/>
              <a:t>оценивания ответов экзаменуемых на основе разработанных критериев с примерами характерных ответов и типичных ошибок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b="1" dirty="0" smtClean="0"/>
              <a:t>Литература:</a:t>
            </a:r>
            <a:r>
              <a:rPr lang="ru-RU" dirty="0" smtClean="0"/>
              <a:t> УММ по устной части, ФИПИ,2014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5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Организация подготовки экспертов предметных комиссий устной </a:t>
            </a:r>
            <a:r>
              <a:rPr lang="ru-RU" sz="2400" b="1" dirty="0" smtClean="0"/>
              <a:t>части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4400" dirty="0"/>
              <a:t>Подходы к определению структуры предметной комиссии и отбору экспертов устной части ЕГЭ по </a:t>
            </a:r>
            <a:r>
              <a:rPr lang="ru-RU" sz="4400" dirty="0" smtClean="0"/>
              <a:t>ИЯ (1-3 проверка). </a:t>
            </a:r>
            <a:r>
              <a:rPr lang="ru-RU" sz="4400" dirty="0"/>
              <a:t>Общие принципы отбора </a:t>
            </a:r>
            <a:r>
              <a:rPr lang="ru-RU" sz="4400" dirty="0" smtClean="0"/>
              <a:t>экспертов. </a:t>
            </a:r>
            <a:endParaRPr lang="ru-RU" sz="4400" dirty="0"/>
          </a:p>
          <a:p>
            <a:r>
              <a:rPr lang="ru-RU" sz="4400" dirty="0" smtClean="0"/>
              <a:t>Квалификационные </a:t>
            </a:r>
            <a:r>
              <a:rPr lang="ru-RU" sz="4400" dirty="0"/>
              <a:t>характеристики экспертов устной части и категории экспертов предметной комиссии. </a:t>
            </a:r>
          </a:p>
          <a:p>
            <a:r>
              <a:rPr lang="ru-RU" sz="4400" dirty="0" smtClean="0"/>
              <a:t>Личностные </a:t>
            </a:r>
            <a:r>
              <a:rPr lang="ru-RU" sz="4400" dirty="0"/>
              <a:t>и профессиональные качества экспертов устной части.</a:t>
            </a:r>
            <a:r>
              <a:rPr lang="ru-RU" sz="4400" b="1" dirty="0"/>
              <a:t> </a:t>
            </a:r>
            <a:r>
              <a:rPr lang="ru-RU" sz="4400" dirty="0"/>
              <a:t>Этика экспертов приемной комиссии</a:t>
            </a:r>
            <a:r>
              <a:rPr lang="ru-RU" sz="4400" dirty="0" smtClean="0"/>
              <a:t>.</a:t>
            </a:r>
          </a:p>
          <a:p>
            <a:r>
              <a:rPr lang="ru-RU" sz="4400" dirty="0" smtClean="0"/>
              <a:t>Квалификационные испытания экспертов.</a:t>
            </a:r>
            <a:endParaRPr lang="ru-RU" sz="4400" dirty="0"/>
          </a:p>
          <a:p>
            <a:endParaRPr lang="ru-RU" sz="4400" b="1" dirty="0" smtClean="0"/>
          </a:p>
          <a:p>
            <a:endParaRPr lang="ru-RU" sz="4400" b="1" dirty="0"/>
          </a:p>
          <a:p>
            <a:r>
              <a:rPr lang="ru-RU" sz="4400" b="1" dirty="0" smtClean="0"/>
              <a:t>Литература: </a:t>
            </a:r>
            <a:r>
              <a:rPr lang="ru-RU" sz="4400" dirty="0" smtClean="0"/>
              <a:t>Методические рекомендации по формированию и организации предметных комиссий. Минобр.2014; </a:t>
            </a:r>
            <a:r>
              <a:rPr lang="ru-RU" sz="4400" b="1" dirty="0" smtClean="0"/>
              <a:t>Спецификация </a:t>
            </a:r>
            <a:r>
              <a:rPr lang="ru-RU" sz="4400" dirty="0" smtClean="0"/>
              <a:t>аттестационной </a:t>
            </a:r>
            <a:r>
              <a:rPr lang="ru-RU" sz="4400" dirty="0"/>
              <a:t>работы </a:t>
            </a:r>
            <a:br>
              <a:rPr lang="ru-RU" sz="4400" dirty="0"/>
            </a:br>
            <a:r>
              <a:rPr lang="ru-RU" sz="4400" dirty="0" smtClean="0"/>
              <a:t>для </a:t>
            </a:r>
            <a:r>
              <a:rPr lang="ru-RU" sz="4400" dirty="0"/>
              <a:t>проведения аттестации экспертов по проверке устных ответов ЕГЭ </a:t>
            </a:r>
            <a:r>
              <a:rPr lang="ru-RU" sz="4400" dirty="0" smtClean="0"/>
              <a:t>по ИЯ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88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Специфика работы экспертов по проверке устных ответов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Определение количества работ на 1 эксперта (15 мин. х  10-12 работ при 1 прослушивании);</a:t>
            </a:r>
          </a:p>
          <a:p>
            <a:r>
              <a:rPr lang="ru-RU" dirty="0" smtClean="0"/>
              <a:t>Оценивание со слуха (</a:t>
            </a:r>
            <a:r>
              <a:rPr lang="ru-RU" dirty="0"/>
              <a:t>прослушивание </a:t>
            </a:r>
            <a:r>
              <a:rPr lang="ru-RU" dirty="0" smtClean="0"/>
              <a:t>не более 2 раз);</a:t>
            </a:r>
          </a:p>
          <a:p>
            <a:r>
              <a:rPr lang="ru-RU" dirty="0" smtClean="0"/>
              <a:t>Разнотипность шкал и критериев (1,2; 3,4);</a:t>
            </a:r>
          </a:p>
          <a:p>
            <a:r>
              <a:rPr lang="ru-RU" dirty="0" smtClean="0"/>
              <a:t>Высокий уровень компетентности во всех видах речевой деятельности, аспектах языка и опытом работы в экспертной деятельности;</a:t>
            </a:r>
          </a:p>
          <a:p>
            <a:r>
              <a:rPr lang="ru-RU" dirty="0" smtClean="0"/>
              <a:t>Возможность организации 2х смен (</a:t>
            </a:r>
            <a:r>
              <a:rPr lang="ru-RU" dirty="0"/>
              <a:t>учет напряженности </a:t>
            </a:r>
            <a:r>
              <a:rPr lang="ru-RU" dirty="0" smtClean="0"/>
              <a:t>работы, количества мест в РЦОИ, сроки работы: апрель-июнь, сентябрь)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0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Алгоритм разбора заданий С устной </a:t>
            </a:r>
            <a:r>
              <a:rPr lang="ru-RU" dirty="0" smtClean="0"/>
              <a:t>части с экспертами: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1) обсуждение цели и коммуникативной задачи задания;</a:t>
            </a:r>
          </a:p>
          <a:p>
            <a:pPr marL="0" lvl="0" indent="0">
              <a:buNone/>
            </a:pPr>
            <a:r>
              <a:rPr lang="ru-RU" dirty="0"/>
              <a:t>2)соотнесение требований к выполнению задания с требованиями к его оцениванию, т.е. с критериями и дополнительной схемой; </a:t>
            </a:r>
          </a:p>
          <a:p>
            <a:pPr marL="0" indent="0">
              <a:buNone/>
            </a:pPr>
            <a:r>
              <a:rPr lang="ru-RU" dirty="0"/>
              <a:t>3)разбор инструкции задания </a:t>
            </a:r>
            <a:r>
              <a:rPr lang="ru-RU" dirty="0" smtClean="0"/>
              <a:t>(1-4);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4)разбор операционной части задания: выделение всех содержательных линий;</a:t>
            </a:r>
          </a:p>
          <a:p>
            <a:pPr marL="0" indent="0">
              <a:buNone/>
            </a:pPr>
            <a:r>
              <a:rPr lang="ru-RU" dirty="0"/>
              <a:t>5)прогнозирование ошибок, которые могут возникнуть при работе над каждой содержательной линией задания </a:t>
            </a:r>
            <a:r>
              <a:rPr lang="ru-RU" dirty="0" smtClean="0"/>
              <a:t>(1-4).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7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При обучении экспертов обратить внимание на типичные ошибки учащихся при выполнении задания 1: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неправильно произносят </a:t>
            </a:r>
            <a:r>
              <a:rPr lang="ru-RU" dirty="0"/>
              <a:t>звуки [θ] [ŋ] </a:t>
            </a:r>
            <a:r>
              <a:rPr lang="ru-RU" b="1" dirty="0"/>
              <a:t>[</a:t>
            </a:r>
            <a:r>
              <a:rPr lang="en-US" b="1" dirty="0"/>
              <a:t>h</a:t>
            </a:r>
            <a:r>
              <a:rPr lang="ru-RU" b="1" dirty="0"/>
              <a:t>]</a:t>
            </a:r>
            <a:r>
              <a:rPr lang="ru-RU" dirty="0"/>
              <a:t>[ </a:t>
            </a:r>
            <a:r>
              <a:rPr lang="en-US" b="1" dirty="0"/>
              <a:t>3:</a:t>
            </a:r>
            <a:r>
              <a:rPr lang="ru-RU" dirty="0"/>
              <a:t>];</a:t>
            </a:r>
          </a:p>
          <a:p>
            <a:r>
              <a:rPr lang="ru-RU" dirty="0" smtClean="0"/>
              <a:t>не </a:t>
            </a:r>
            <a:r>
              <a:rPr lang="ru-RU" dirty="0"/>
              <a:t>умеют читать слова, в которых буквы пишутся, но не читаются: </a:t>
            </a:r>
            <a:r>
              <a:rPr lang="en-US" b="1" dirty="0"/>
              <a:t>muscles, castle</a:t>
            </a:r>
            <a:r>
              <a:rPr lang="ru-RU" b="1" dirty="0"/>
              <a:t>;</a:t>
            </a:r>
          </a:p>
          <a:p>
            <a:r>
              <a:rPr lang="ru-RU" dirty="0" smtClean="0"/>
              <a:t>не </a:t>
            </a:r>
            <a:r>
              <a:rPr lang="ru-RU" dirty="0"/>
              <a:t>правильно произносят ряд звуков, которые меняют смысл слов </a:t>
            </a:r>
            <a:r>
              <a:rPr lang="en-US" dirty="0"/>
              <a:t>heat-hid, food-foot; </a:t>
            </a:r>
            <a:endParaRPr lang="ru-RU" b="1" dirty="0"/>
          </a:p>
          <a:p>
            <a:r>
              <a:rPr lang="ru-RU" dirty="0" smtClean="0"/>
              <a:t>не </a:t>
            </a:r>
            <a:r>
              <a:rPr lang="ru-RU" dirty="0"/>
              <a:t>редуцируют безударные слоги;</a:t>
            </a:r>
          </a:p>
          <a:p>
            <a:r>
              <a:rPr lang="ru-RU" dirty="0" smtClean="0"/>
              <a:t>не </a:t>
            </a:r>
            <a:r>
              <a:rPr lang="ru-RU" dirty="0"/>
              <a:t>умеют делить простые и сложные предложения на смысловые синтагмы;</a:t>
            </a:r>
          </a:p>
          <a:p>
            <a:r>
              <a:rPr lang="ru-RU" dirty="0" smtClean="0"/>
              <a:t>не </a:t>
            </a:r>
            <a:r>
              <a:rPr lang="ru-RU" dirty="0"/>
              <a:t>умеют читать синтагмы с перечислением;</a:t>
            </a:r>
          </a:p>
          <a:p>
            <a:r>
              <a:rPr lang="ru-RU" dirty="0" smtClean="0"/>
              <a:t>плохо </a:t>
            </a:r>
            <a:r>
              <a:rPr lang="ru-RU" dirty="0"/>
              <a:t>произносят предложения с низким нисходящим тоном.</a:t>
            </a:r>
          </a:p>
        </p:txBody>
      </p:sp>
    </p:spTree>
    <p:extLst>
      <p:ext uri="{BB962C8B-B14F-4D97-AF65-F5344CB8AC3E}">
        <p14:creationId xmlns:p14="http://schemas.microsoft.com/office/powerpoint/2010/main" val="384045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При обучении экспертов обратить внимание на типичные ошибки учащихся при выполнении задания </a:t>
            </a:r>
            <a:r>
              <a:rPr lang="ru-RU" sz="2400" dirty="0" smtClean="0"/>
              <a:t>2: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описывают картинку или составляют монолог, вместо уточняющих вопросов; </a:t>
            </a:r>
            <a:endParaRPr lang="ru-RU" dirty="0"/>
          </a:p>
          <a:p>
            <a:r>
              <a:rPr lang="ru-RU" dirty="0" smtClean="0"/>
              <a:t>запрашивают не ту информацию, которая требуется;</a:t>
            </a:r>
          </a:p>
          <a:p>
            <a:r>
              <a:rPr lang="ru-RU" dirty="0" smtClean="0"/>
              <a:t>используют вопросы «Как насчет…» либо утвердительные предложения «Расскажите о…»;</a:t>
            </a:r>
            <a:endParaRPr lang="ru-RU" dirty="0"/>
          </a:p>
          <a:p>
            <a:r>
              <a:rPr lang="ru-RU" dirty="0" smtClean="0"/>
              <a:t>не соблюдают </a:t>
            </a:r>
            <a:r>
              <a:rPr lang="ru-RU" dirty="0"/>
              <a:t>грамматические правила при построении </a:t>
            </a:r>
            <a:r>
              <a:rPr lang="ru-RU" dirty="0" smtClean="0"/>
              <a:t>прямых вопросов.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1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При обучении экспертов обратить внимание на типичные ошибки учащихся при выполнении задания </a:t>
            </a:r>
            <a:r>
              <a:rPr lang="ru-RU" sz="2800" dirty="0" smtClean="0"/>
              <a:t>3: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описывают 3 </a:t>
            </a:r>
            <a:r>
              <a:rPr lang="ru-RU" dirty="0"/>
              <a:t>картинки вместо одной;</a:t>
            </a:r>
          </a:p>
          <a:p>
            <a:r>
              <a:rPr lang="ru-RU" dirty="0" smtClean="0"/>
              <a:t>не формулируют </a:t>
            </a:r>
            <a:r>
              <a:rPr lang="ru-RU" dirty="0"/>
              <a:t>вступительную и заключительную фразу;</a:t>
            </a:r>
          </a:p>
          <a:p>
            <a:r>
              <a:rPr lang="ru-RU" dirty="0" smtClean="0"/>
              <a:t>неправильно интерпретируют </a:t>
            </a:r>
            <a:r>
              <a:rPr lang="ru-RU" dirty="0"/>
              <a:t>содержание картинки;</a:t>
            </a:r>
          </a:p>
          <a:p>
            <a:r>
              <a:rPr lang="ru-RU" dirty="0" smtClean="0"/>
              <a:t>не высказывают </a:t>
            </a:r>
            <a:r>
              <a:rPr lang="ru-RU" dirty="0"/>
              <a:t>свое мнение о сюжете картинки;</a:t>
            </a:r>
          </a:p>
          <a:p>
            <a:r>
              <a:rPr lang="ru-RU" dirty="0" smtClean="0"/>
              <a:t>не используют </a:t>
            </a:r>
            <a:r>
              <a:rPr lang="ru-RU" dirty="0"/>
              <a:t>разговорные клише при описании </a:t>
            </a:r>
            <a:r>
              <a:rPr lang="ru-RU" dirty="0" smtClean="0"/>
              <a:t>картинки;</a:t>
            </a:r>
          </a:p>
          <a:p>
            <a:r>
              <a:rPr lang="ru-RU" dirty="0" smtClean="0"/>
              <a:t>допускают </a:t>
            </a:r>
            <a:r>
              <a:rPr lang="ru-RU" dirty="0"/>
              <a:t>фонетические и лексико-грамматические ошибки в ответе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4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При обучении экспертов обратить внимание на типичные ошибки учащихся при выполнении задания </a:t>
            </a:r>
            <a:r>
              <a:rPr lang="ru-RU" sz="2400" dirty="0" smtClean="0"/>
              <a:t>4: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не сравнивают, а просто описывают </a:t>
            </a:r>
            <a:r>
              <a:rPr lang="ru-RU" dirty="0"/>
              <a:t>сюжет двух картинок;</a:t>
            </a:r>
          </a:p>
          <a:p>
            <a:r>
              <a:rPr lang="ru-RU" dirty="0" smtClean="0"/>
              <a:t>не выделяют </a:t>
            </a:r>
            <a:r>
              <a:rPr lang="ru-RU" dirty="0"/>
              <a:t>общие и отличительные характеристики картинок;</a:t>
            </a:r>
          </a:p>
          <a:p>
            <a:r>
              <a:rPr lang="ru-RU" dirty="0" smtClean="0"/>
              <a:t>не выражают </a:t>
            </a:r>
            <a:r>
              <a:rPr lang="ru-RU" dirty="0"/>
              <a:t>свое отношение к картинкам;</a:t>
            </a:r>
          </a:p>
          <a:p>
            <a:r>
              <a:rPr lang="ru-RU" dirty="0" smtClean="0"/>
              <a:t>не формулируют </a:t>
            </a:r>
            <a:r>
              <a:rPr lang="ru-RU" dirty="0"/>
              <a:t>вступительную и заключительную фразы;</a:t>
            </a:r>
          </a:p>
          <a:p>
            <a:r>
              <a:rPr lang="ru-RU" dirty="0" smtClean="0"/>
              <a:t>не используют </a:t>
            </a:r>
            <a:r>
              <a:rPr lang="ru-RU" dirty="0"/>
              <a:t>разговорные клише при сравнивании </a:t>
            </a:r>
            <a:r>
              <a:rPr lang="ru-RU" dirty="0" smtClean="0"/>
              <a:t>картинок;</a:t>
            </a:r>
          </a:p>
          <a:p>
            <a:r>
              <a:rPr lang="ru-RU" dirty="0" smtClean="0"/>
              <a:t>допускают фонетические и лексико-грамматические ошибки в ответе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0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Типичные ошибки экспертов при проверке заданий 1-4: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/>
              <a:t>оценен ответ на несуществующее задание в КИМ;</a:t>
            </a:r>
            <a:endParaRPr lang="ru-RU" sz="2400" dirty="0"/>
          </a:p>
          <a:p>
            <a:pPr lvl="1"/>
            <a:r>
              <a:rPr lang="ru-RU" dirty="0"/>
              <a:t>оценка завышена в нарушение критериев;</a:t>
            </a:r>
            <a:endParaRPr lang="ru-RU" sz="2400" dirty="0"/>
          </a:p>
          <a:p>
            <a:pPr lvl="1"/>
            <a:r>
              <a:rPr lang="ru-RU" dirty="0"/>
              <a:t>оценка занижена в нарушение критериев;</a:t>
            </a:r>
            <a:endParaRPr lang="ru-RU" sz="2400" dirty="0"/>
          </a:p>
          <a:p>
            <a:pPr lvl="1"/>
            <a:r>
              <a:rPr lang="ru-RU" dirty="0"/>
              <a:t>за ответ, к выполнению которого участник ЕГЭ не приступал, выставлен </a:t>
            </a:r>
            <a:r>
              <a:rPr lang="ru-RU" dirty="0" smtClean="0"/>
              <a:t>балл или О; </a:t>
            </a:r>
            <a:endParaRPr lang="ru-RU" sz="2400" dirty="0"/>
          </a:p>
          <a:p>
            <a:pPr lvl="1"/>
            <a:r>
              <a:rPr lang="ru-RU" dirty="0" smtClean="0"/>
              <a:t>не занижают балл, если фрагменты </a:t>
            </a:r>
            <a:r>
              <a:rPr lang="ru-RU" dirty="0"/>
              <a:t>решения дословно совпадают с текстом </a:t>
            </a:r>
            <a:r>
              <a:rPr lang="ru-RU" dirty="0" smtClean="0"/>
              <a:t>предложенной ситуации.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6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При обучении экспертов обратить особое внимание на </a:t>
            </a:r>
            <a:r>
              <a:rPr lang="ru-RU" sz="2800" dirty="0" smtClean="0"/>
              <a:t>то, что: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3800" dirty="0" smtClean="0"/>
              <a:t>когда </a:t>
            </a:r>
            <a:r>
              <a:rPr lang="ru-RU" sz="3800" dirty="0"/>
              <a:t>выставляется </a:t>
            </a:r>
            <a:r>
              <a:rPr lang="ru-RU" sz="3800" dirty="0" smtClean="0"/>
              <a:t>ноль, </a:t>
            </a:r>
            <a:r>
              <a:rPr lang="ru-RU" sz="3800" dirty="0"/>
              <a:t>когда </a:t>
            </a:r>
            <a:r>
              <a:rPr lang="ru-RU" sz="3800" dirty="0" smtClean="0"/>
              <a:t>Х.</a:t>
            </a:r>
            <a:endParaRPr lang="ru-RU" sz="3800" dirty="0"/>
          </a:p>
          <a:p>
            <a:pPr lvl="0"/>
            <a:r>
              <a:rPr lang="ru-RU" sz="3800" dirty="0"/>
              <a:t>Х - выставляется в случае невыполнения задания (</a:t>
            </a:r>
            <a:r>
              <a:rPr lang="ru-RU" sz="3800" dirty="0" smtClean="0"/>
              <a:t>молчания; отсутствие задания может </a:t>
            </a:r>
            <a:r>
              <a:rPr lang="ru-RU" sz="3800" dirty="0"/>
              <a:t>быть объяснено как нежеланием учащегося выполнить данное задание, так и тем, что задание не записалось по техническим причинам), 0 - в случае, если учащийся произносит «Отказываюсь от ответа».</a:t>
            </a:r>
          </a:p>
          <a:p>
            <a:pPr lvl="0"/>
            <a:r>
              <a:rPr lang="ru-RU" sz="3800" dirty="0"/>
              <a:t>Выставляется </a:t>
            </a:r>
            <a:r>
              <a:rPr lang="ru-RU" sz="3800" dirty="0" smtClean="0"/>
              <a:t>ноль </a:t>
            </a:r>
            <a:r>
              <a:rPr lang="ru-RU" sz="3800" dirty="0"/>
              <a:t>в задании </a:t>
            </a:r>
            <a:r>
              <a:rPr lang="ru-RU" sz="3800" dirty="0" smtClean="0"/>
              <a:t>2, </a:t>
            </a:r>
            <a:r>
              <a:rPr lang="ru-RU" sz="3800" dirty="0"/>
              <a:t>если вместо вопросов учащийся отвечает на пункты </a:t>
            </a:r>
            <a:r>
              <a:rPr lang="ru-RU" sz="3800" dirty="0" smtClean="0"/>
              <a:t>плана, часто в форме монолога. </a:t>
            </a:r>
            <a:endParaRPr lang="ru-RU" sz="3800" dirty="0"/>
          </a:p>
          <a:p>
            <a:pPr lvl="0"/>
            <a:r>
              <a:rPr lang="ru-RU" sz="3800" dirty="0"/>
              <a:t>Выставляется </a:t>
            </a:r>
            <a:r>
              <a:rPr lang="ru-RU" sz="3800" dirty="0" smtClean="0"/>
              <a:t>ноль </a:t>
            </a:r>
            <a:r>
              <a:rPr lang="ru-RU" sz="3800" dirty="0"/>
              <a:t>в случаях, если в задании </a:t>
            </a:r>
            <a:r>
              <a:rPr lang="ru-RU" sz="3800" dirty="0" smtClean="0"/>
              <a:t>3 </a:t>
            </a:r>
            <a:r>
              <a:rPr lang="ru-RU" sz="3800" dirty="0"/>
              <a:t>учащийся описывает 2-или 3 картинки вместо одной, даже если он следует плану (в связи с непониманием коммуникативной задачи задания).</a:t>
            </a:r>
          </a:p>
          <a:p>
            <a:pPr lvl="0"/>
            <a:r>
              <a:rPr lang="ru-RU" sz="3800" dirty="0"/>
              <a:t>Выставляется </a:t>
            </a:r>
            <a:r>
              <a:rPr lang="ru-RU" sz="3800" dirty="0" smtClean="0"/>
              <a:t>ноль </a:t>
            </a:r>
            <a:r>
              <a:rPr lang="ru-RU" sz="3800" dirty="0"/>
              <a:t>в случаях, если в задании </a:t>
            </a:r>
            <a:r>
              <a:rPr lang="ru-RU" sz="3800" dirty="0" smtClean="0"/>
              <a:t>4 </a:t>
            </a:r>
            <a:r>
              <a:rPr lang="ru-RU" sz="3800" dirty="0"/>
              <a:t>учащийся описывает 2 картинки отдельно вместо их сравнения в связи с непониманием коммуникативной задачи задания.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6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программы: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/>
              <a:t>-формирование </a:t>
            </a:r>
            <a:r>
              <a:rPr lang="ru-RU" dirty="0"/>
              <a:t>и развитие профессиональной компетентности  региональных специалистов по </a:t>
            </a:r>
            <a:r>
              <a:rPr lang="ru-RU" dirty="0" smtClean="0"/>
              <a:t>ИЯ </a:t>
            </a:r>
            <a:r>
              <a:rPr lang="ru-RU" dirty="0"/>
              <a:t>в области проверки и оценки выполнения заданий с развернутым ответом устной части </a:t>
            </a:r>
            <a:r>
              <a:rPr lang="ru-RU" dirty="0" smtClean="0"/>
              <a:t>ЕГЭ; </a:t>
            </a:r>
          </a:p>
          <a:p>
            <a:pPr marL="82296" indent="0">
              <a:buNone/>
            </a:pPr>
            <a:r>
              <a:rPr lang="ru-RU" dirty="0"/>
              <a:t>-</a:t>
            </a:r>
            <a:r>
              <a:rPr lang="ru-RU" dirty="0" smtClean="0"/>
              <a:t>обеспечение </a:t>
            </a:r>
            <a:r>
              <a:rPr lang="ru-RU" dirty="0"/>
              <a:t>единства подходов к проверке развернутых ответов участников ЕГЭ во всех субъектах РФ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sz="2000" b="1" dirty="0" smtClean="0"/>
          </a:p>
          <a:p>
            <a:pPr marL="82296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944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>
                <a:effectLst/>
              </a:rPr>
              <a:t>Спецификация аттестационной </a:t>
            </a:r>
            <a:r>
              <a:rPr lang="ru-RU" sz="2700" b="1" dirty="0">
                <a:effectLst/>
              </a:rPr>
              <a:t>работы </a:t>
            </a:r>
            <a:r>
              <a:rPr lang="ru-RU" sz="2700" b="1" dirty="0" smtClean="0">
                <a:effectLst/>
              </a:rPr>
              <a:t>для </a:t>
            </a:r>
            <a:r>
              <a:rPr lang="ru-RU" sz="2700" b="1" dirty="0">
                <a:effectLst/>
              </a:rPr>
              <a:t>проведения аттестации </a:t>
            </a:r>
            <a:r>
              <a:rPr lang="ru-RU" sz="2700" b="1" dirty="0" smtClean="0">
                <a:effectLst/>
              </a:rPr>
              <a:t>экспертов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400" b="1" dirty="0" smtClean="0"/>
              <a:t>Назначение </a:t>
            </a:r>
            <a:r>
              <a:rPr lang="ru-RU" sz="2400" b="1" dirty="0"/>
              <a:t>аттестационной </a:t>
            </a:r>
            <a:r>
              <a:rPr lang="ru-RU" sz="2400" b="1" dirty="0" smtClean="0"/>
              <a:t>работы;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b="1" dirty="0" smtClean="0"/>
              <a:t>Квалификационные </a:t>
            </a:r>
            <a:r>
              <a:rPr lang="ru-RU" sz="2400" b="1" dirty="0"/>
              <a:t>требования</a:t>
            </a:r>
            <a:r>
              <a:rPr lang="ru-RU" sz="2400" dirty="0"/>
              <a:t> </a:t>
            </a:r>
            <a:r>
              <a:rPr lang="ru-RU" sz="2400" b="1" dirty="0"/>
              <a:t>к экспертам по проверке устных ответов ЕГЭ </a:t>
            </a:r>
            <a:r>
              <a:rPr lang="ru-RU" sz="2400" b="1" dirty="0" smtClean="0"/>
              <a:t> по ИЯ;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b="1" dirty="0"/>
              <a:t>Документы, определяющие содержание аттестационной </a:t>
            </a:r>
            <a:r>
              <a:rPr lang="ru-RU" sz="2400" b="1" dirty="0" smtClean="0"/>
              <a:t>работы;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b="1" dirty="0"/>
              <a:t>Структура аттестационной </a:t>
            </a:r>
            <a:r>
              <a:rPr lang="ru-RU" sz="2400" b="1" dirty="0" smtClean="0"/>
              <a:t>работы;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b="1" dirty="0"/>
              <a:t>Требования к результатам аттестационного </a:t>
            </a:r>
            <a:r>
              <a:rPr lang="ru-RU" sz="2400" b="1" dirty="0" smtClean="0"/>
              <a:t>испытания;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i="1" dirty="0" smtClean="0"/>
              <a:t>Приложения (требования к экспертам, контрольные вопросы)</a:t>
            </a:r>
            <a:endParaRPr lang="ru-RU" sz="2400" b="1" dirty="0" smtClean="0"/>
          </a:p>
          <a:p>
            <a:pPr marL="596646" indent="-514350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0630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аттестационной работы: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Теоретический вопрос (коллоквиум </a:t>
            </a:r>
            <a:r>
              <a:rPr lang="ru-RU" dirty="0"/>
              <a:t>с оцениванием по системе «зачет» - «незачет</a:t>
            </a:r>
            <a:r>
              <a:rPr lang="ru-RU" dirty="0" smtClean="0"/>
              <a:t>»);</a:t>
            </a:r>
          </a:p>
          <a:p>
            <a:r>
              <a:rPr lang="ru-RU" dirty="0" smtClean="0"/>
              <a:t>Практический вопрос (оценивание как минимум 2 ответов учащихся, т.е.8 заданий для экспертов).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19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Требования к результатам аттестационного </a:t>
            </a:r>
            <a:r>
              <a:rPr lang="ru-RU" b="1" dirty="0" smtClean="0">
                <a:effectLst/>
              </a:rPr>
              <a:t>испытания: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 smtClean="0"/>
              <a:t>Аттестация проводится </a:t>
            </a:r>
            <a:r>
              <a:rPr lang="ru-RU" dirty="0"/>
              <a:t>по единым измерительным материалам для экспертов всех предметных комиссий </a:t>
            </a:r>
            <a:r>
              <a:rPr lang="ru-RU" dirty="0" smtClean="0"/>
              <a:t>РФ:</a:t>
            </a:r>
          </a:p>
          <a:p>
            <a:r>
              <a:rPr lang="ru-RU" dirty="0" smtClean="0"/>
              <a:t>может </a:t>
            </a:r>
            <a:r>
              <a:rPr lang="ru-RU" dirty="0"/>
              <a:t>проводиться с использованием Интернет-системы дистанционной подготовки экспертов «Эксперт ЕГЭ</a:t>
            </a:r>
            <a:r>
              <a:rPr lang="ru-RU" dirty="0" smtClean="0"/>
              <a:t>» или аналогичной региональной программы;</a:t>
            </a:r>
          </a:p>
          <a:p>
            <a:r>
              <a:rPr lang="ru-RU" dirty="0"/>
              <a:t>может проводиться в присутствии общественных наблюдателей;</a:t>
            </a:r>
          </a:p>
          <a:p>
            <a:r>
              <a:rPr lang="ru-RU" dirty="0" smtClean="0"/>
              <a:t>для </a:t>
            </a:r>
            <a:r>
              <a:rPr lang="ru-RU" dirty="0"/>
              <a:t>аттестации </a:t>
            </a:r>
            <a:r>
              <a:rPr lang="ru-RU" dirty="0" smtClean="0"/>
              <a:t>экспертов значения </a:t>
            </a:r>
            <a:r>
              <a:rPr lang="ru-RU" dirty="0"/>
              <a:t>показателей согласованности оценивания, определенные по результатам испытаний, должны быть едиными.</a:t>
            </a:r>
          </a:p>
        </p:txBody>
      </p:sp>
    </p:spTree>
    <p:extLst>
      <p:ext uri="{BB962C8B-B14F-4D97-AF65-F5344CB8AC3E}">
        <p14:creationId xmlns:p14="http://schemas.microsoft.com/office/powerpoint/2010/main" val="1502503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effectLst/>
              </a:rPr>
              <a:t>Показатели </a:t>
            </a:r>
            <a:r>
              <a:rPr lang="ru-RU" sz="2800" dirty="0">
                <a:effectLst/>
              </a:rPr>
              <a:t>согласованности и их значения по результатам </a:t>
            </a:r>
            <a:r>
              <a:rPr lang="ru-RU" sz="2800" dirty="0" smtClean="0">
                <a:effectLst/>
              </a:rPr>
              <a:t>аттестации для </a:t>
            </a:r>
            <a:r>
              <a:rPr lang="ru-RU" sz="2800" dirty="0">
                <a:effectLst/>
              </a:rPr>
              <a:t>присвоения статуса эксперта: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Показатель 1:</a:t>
            </a:r>
            <a:r>
              <a:rPr lang="ru-RU" dirty="0"/>
              <a:t> Процент оцениваемых заданий, по которым оценки эксперта не совпали с эталонными оценками/оценками, выработанными при согласовании подходов к оцениванию развернутых ответов: </a:t>
            </a:r>
            <a:r>
              <a:rPr lang="ru-RU" b="1" dirty="0"/>
              <a:t>до 30%.</a:t>
            </a:r>
          </a:p>
          <a:p>
            <a:r>
              <a:rPr lang="ru-RU" b="1" dirty="0"/>
              <a:t>Показатель 2:</a:t>
            </a:r>
            <a:r>
              <a:rPr lang="ru-RU" dirty="0"/>
              <a:t> Расхождение в общем количестве баллов, выставленных экспертом за выполнение экзаменуемым всех заданий устной части и общей эталонной оценки: </a:t>
            </a:r>
            <a:r>
              <a:rPr lang="ru-RU" b="1" dirty="0"/>
              <a:t>до 7 баллов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В случае </a:t>
            </a:r>
            <a:r>
              <a:rPr lang="ru-RU" dirty="0" smtClean="0"/>
              <a:t>не достижения </a:t>
            </a:r>
            <a:r>
              <a:rPr lang="ru-RU" dirty="0"/>
              <a:t>слушателем </a:t>
            </a:r>
            <a:r>
              <a:rPr lang="ru-RU" b="1" dirty="0"/>
              <a:t>одного</a:t>
            </a:r>
            <a:r>
              <a:rPr lang="ru-RU" dirty="0"/>
              <a:t> из данных показателей ему предоставляется право </a:t>
            </a:r>
            <a:r>
              <a:rPr lang="ru-RU" dirty="0" smtClean="0"/>
              <a:t>пересдачи (</a:t>
            </a:r>
            <a:r>
              <a:rPr lang="ru-RU" b="1" dirty="0"/>
              <a:t>четыре</a:t>
            </a:r>
            <a:r>
              <a:rPr lang="ru-RU" dirty="0"/>
              <a:t> показателя (по 2 на работу). Если 3 из 4-х показателей выдержаны – даем статус </a:t>
            </a:r>
            <a:r>
              <a:rPr lang="ru-RU" dirty="0" smtClean="0"/>
              <a:t>эксперта).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908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Создание комфортных условий проверки: проветриваемые помещения, неплотная рассадка, достаточное количество мест, в каждом зале – вода, комната для отдыха.</a:t>
            </a:r>
          </a:p>
          <a:p>
            <a:pPr lvl="0"/>
            <a:r>
              <a:rPr lang="ru-RU" dirty="0"/>
              <a:t>Наличие для каждой комнаты техника, который может помочь в случае возникновения технических трудностей.</a:t>
            </a:r>
          </a:p>
          <a:p>
            <a:pPr lvl="0"/>
            <a:r>
              <a:rPr lang="ru-RU" dirty="0"/>
              <a:t>Наличие экспертов-консультантов помимо председателя, которые помогут правильно оценить ответы.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effectLst/>
              </a:rPr>
              <a:t>Предложения по созданию условий для проверки устной части ЕГЭ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628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Подводя итоги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86824"/>
              </p:ext>
            </p:extLst>
          </p:nvPr>
        </p:nvGraphicFramePr>
        <p:xfrm>
          <a:off x="1435100" y="1447800"/>
          <a:ext cx="7499350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председателя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1.Подготовка ПК: организационный период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и проведение учебы, составление региональной программы подготовки экспертов устной части, подготовка УММ, подготовка </a:t>
                      </a:r>
                      <a:r>
                        <a:rPr lang="ru-RU" dirty="0" err="1" smtClean="0"/>
                        <a:t>тьюторов</a:t>
                      </a:r>
                      <a:r>
                        <a:rPr lang="ru-RU" dirty="0" smtClean="0"/>
                        <a:t>,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отбор кандидатур экспертов ПК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2.Подготовка ПК: методика подготовки экспертов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Проведение семинара:</a:t>
                      </a:r>
                      <a:r>
                        <a:rPr lang="ru-RU" dirty="0" smtClean="0"/>
                        <a:t> Разбор и анализ заданий и инструментария их оценивания; </a:t>
                      </a:r>
                    </a:p>
                    <a:p>
                      <a:r>
                        <a:rPr lang="ru-RU" b="1" dirty="0" smtClean="0"/>
                        <a:t>Проведение тренинга:</a:t>
                      </a:r>
                      <a:r>
                        <a:rPr lang="ru-RU" dirty="0" smtClean="0"/>
                        <a:t> выделение типичных ответов и их оценивание, выделение типичных ошибок учащихся, типичных ошибок экспертов, заполнение протоколов оценивания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Аттестация экспертов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Проведение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квалификационного испытания экспертов </a:t>
                      </a:r>
                      <a:r>
                        <a:rPr lang="ru-RU" dirty="0" smtClean="0"/>
                        <a:t>и выделение  экспертов на 3 проверку.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Подготовка базы экспертов и методических рекомендаций для установочного семинара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Проведение семинаров, круглых столов, подготовка к установочному семинару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3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Есть ли вопросы?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4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b="1" dirty="0" smtClean="0"/>
              <a:t>способствовать </a:t>
            </a:r>
            <a:r>
              <a:rPr lang="ru-RU" b="1" dirty="0"/>
              <a:t>формированию  и развитию следующих умений у экспертов: </a:t>
            </a:r>
          </a:p>
          <a:p>
            <a:r>
              <a:rPr lang="ru-RU" b="1" dirty="0"/>
              <a:t>работать с инструкциями, регламентирующими процедуру проверки и оценки ответов выпускников на задания с развернутым ответом;</a:t>
            </a:r>
          </a:p>
          <a:p>
            <a:r>
              <a:rPr lang="ru-RU" b="1" dirty="0"/>
              <a:t>анализировать коммуникативные задания, входящие в раздел «Устная часть»;</a:t>
            </a:r>
          </a:p>
          <a:p>
            <a:r>
              <a:rPr lang="ru-RU" b="1" dirty="0"/>
              <a:t> применять критерии и дополнительные схемы оценивания заданий устной части ЕГЭ по ИЯ;</a:t>
            </a:r>
          </a:p>
          <a:p>
            <a:r>
              <a:rPr lang="ru-RU" b="1" dirty="0"/>
              <a:t>проверять и объективно оценивать ответы выпускников </a:t>
            </a:r>
            <a:r>
              <a:rPr lang="en-US" b="1" dirty="0"/>
              <a:t>XI</a:t>
            </a:r>
            <a:r>
              <a:rPr lang="ru-RU" b="1" dirty="0"/>
              <a:t> классов на задания с развернутым ответом устной части;</a:t>
            </a:r>
          </a:p>
          <a:p>
            <a:r>
              <a:rPr lang="ru-RU" b="1" dirty="0"/>
              <a:t>выделять типичные ошибки учащихся при выполнении устной части и экспертов при оценивании работ выпускников;</a:t>
            </a:r>
          </a:p>
          <a:p>
            <a:r>
              <a:rPr lang="ru-RU" b="1" dirty="0"/>
              <a:t>минимизировать типичные расхождения при оценивании заданий устной части;</a:t>
            </a:r>
          </a:p>
          <a:p>
            <a:r>
              <a:rPr lang="ru-RU" b="1" dirty="0"/>
              <a:t>оформлять результаты проверки, соблюдая установленные технические требования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35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способность и готовность региональных специалистов работать в качестве председателей и членов предметных комиссий и вести учебу экспертов с последующей </a:t>
            </a:r>
            <a:r>
              <a:rPr lang="ru-RU" dirty="0" smtClean="0"/>
              <a:t>аттестацией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7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Продолжительность обучения</a:t>
            </a:r>
            <a:r>
              <a:rPr lang="ru-RU" dirty="0"/>
              <a:t>-72 часа</a:t>
            </a:r>
          </a:p>
          <a:p>
            <a:r>
              <a:rPr lang="ru-RU" b="1" dirty="0"/>
              <a:t>Форма обучения:</a:t>
            </a:r>
            <a:r>
              <a:rPr lang="ru-RU" dirty="0"/>
              <a:t> очная, </a:t>
            </a:r>
            <a:r>
              <a:rPr lang="ru-RU" dirty="0" smtClean="0"/>
              <a:t>очно-заочная</a:t>
            </a:r>
          </a:p>
          <a:p>
            <a:r>
              <a:rPr lang="ru-RU" dirty="0" smtClean="0"/>
              <a:t>Лингафонные кабинеты, гарнитура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360606"/>
              </p:ext>
            </p:extLst>
          </p:nvPr>
        </p:nvGraphicFramePr>
        <p:xfrm>
          <a:off x="1579087" y="3048000"/>
          <a:ext cx="7211375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37445"/>
                <a:gridCol w="203361"/>
                <a:gridCol w="457056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Режим занятий: 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12 часов лекций;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 часов семинарских занятий;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36 часов практических занятий; 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12 часов самостоятельных занятий;</a:t>
                      </a:r>
                    </a:p>
                    <a:p>
                      <a:pPr marR="5257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 часа </a:t>
                      </a:r>
                      <a:r>
                        <a:rPr lang="ru-RU" sz="2400" dirty="0" smtClean="0">
                          <a:effectLst/>
                        </a:rPr>
                        <a:t> аттестация (зачет)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занятий: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Задачи ЕГЭ по ИЯ и </a:t>
            </a:r>
            <a:r>
              <a:rPr lang="ru-RU" dirty="0"/>
              <a:t>его устной </a:t>
            </a:r>
            <a:r>
              <a:rPr lang="ru-RU" dirty="0" smtClean="0"/>
              <a:t>части; </a:t>
            </a:r>
            <a:endParaRPr lang="ru-RU" dirty="0"/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Нормативно-правовые основы проведения устной части ЕГЭ </a:t>
            </a:r>
            <a:r>
              <a:rPr lang="ru-RU" dirty="0" smtClean="0"/>
              <a:t>по ИЯ;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Структура и содержание КИМ устной части ЕГЭ по иностранным </a:t>
            </a:r>
            <a:r>
              <a:rPr lang="ru-RU" dirty="0" smtClean="0"/>
              <a:t>языкам;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Методика проверки и оценки выполнения заданий с развернутым ответом устной части ЕГЭ </a:t>
            </a:r>
            <a:r>
              <a:rPr lang="ru-RU" dirty="0" smtClean="0"/>
              <a:t>(1-4);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Организация подготовки экспертов предметных комиссий устной </a:t>
            </a:r>
            <a:r>
              <a:rPr lang="ru-RU" dirty="0" smtClean="0"/>
              <a:t>части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3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ЕГЭ по ИЯ и его устной </a:t>
            </a:r>
            <a:r>
              <a:rPr lang="ru-RU" b="1" dirty="0" smtClean="0"/>
              <a:t>части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ЕГЭ как элемент общероссийской системы оценки качества образования.</a:t>
            </a:r>
          </a:p>
          <a:p>
            <a:r>
              <a:rPr lang="ru-RU" dirty="0" smtClean="0"/>
              <a:t>Задачи </a:t>
            </a:r>
            <a:r>
              <a:rPr lang="ru-RU" dirty="0"/>
              <a:t>и цели устной части ЕГЭ по иностранным языкам. Концепция проведения устной части ЕГЭ по иностранному </a:t>
            </a:r>
            <a:r>
              <a:rPr lang="ru-RU" dirty="0" smtClean="0"/>
              <a:t>языку</a:t>
            </a:r>
          </a:p>
          <a:p>
            <a:pPr marL="82296" indent="0">
              <a:buNone/>
            </a:pPr>
            <a:r>
              <a:rPr lang="ru-RU" b="1" dirty="0" smtClean="0"/>
              <a:t>Литература:</a:t>
            </a:r>
            <a:r>
              <a:rPr lang="ru-RU" dirty="0"/>
              <a:t> Вербицкая М.В., Махмурян К.С., Симкин В.Н., Соловова Е.Н. Новая модель устной части ЕГЭ по иностранным языкам.- Иностранные языки в школе, 2013,№9, с.10-21.</a:t>
            </a:r>
          </a:p>
        </p:txBody>
      </p:sp>
    </p:spTree>
    <p:extLst>
      <p:ext uri="{BB962C8B-B14F-4D97-AF65-F5344CB8AC3E}">
        <p14:creationId xmlns:p14="http://schemas.microsoft.com/office/powerpoint/2010/main" val="360602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Нормативно-правовые основы проведения устной части ЕГЭ по </a:t>
            </a:r>
            <a:r>
              <a:rPr lang="ru-RU" sz="2800" b="1" dirty="0" smtClean="0"/>
              <a:t>ИЯ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Федеральный закон от 29.12.2012 N 273-ФЗ (ред. от 23.07.2013) "Об образовании в Российской Федерации"</a:t>
            </a:r>
          </a:p>
          <a:p>
            <a:r>
              <a:rPr lang="ru-RU" dirty="0"/>
              <a:t>Федеральный компонент государственного образовательного стандарта среднего (полного) общего образования (приказ Минобразования России от 05.03.2004 г. № 1089 «Об утверждении федерального компонента государственных образовательных стандартов начального общего, основного общего и среднего (полного) общего образования»)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val="70670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Структура и содержание КИМ устной части ЕГЭ по иностранным </a:t>
            </a:r>
            <a:r>
              <a:rPr lang="ru-RU" sz="2400" b="1" dirty="0" smtClean="0"/>
              <a:t>языкам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Документы, определяющие структуру и содержание КИМ 2015/2016 г. по </a:t>
            </a:r>
            <a:r>
              <a:rPr lang="ru-RU" dirty="0" smtClean="0"/>
              <a:t>предмету. </a:t>
            </a:r>
            <a:r>
              <a:rPr lang="ru-RU" dirty="0"/>
              <a:t>Изменения в КИМ в 2015/2016 г. в сравнении с 2014 </a:t>
            </a:r>
            <a:r>
              <a:rPr lang="ru-RU" dirty="0" smtClean="0"/>
              <a:t>г.</a:t>
            </a:r>
          </a:p>
          <a:p>
            <a:r>
              <a:rPr lang="ru-RU" dirty="0"/>
              <a:t>Типы заданий устной части. Распределение заданий экзаменационной работы по уровням усвоения учебного содержания курса. </a:t>
            </a:r>
          </a:p>
          <a:p>
            <a:r>
              <a:rPr lang="ru-RU" dirty="0" smtClean="0"/>
              <a:t>Типология </a:t>
            </a:r>
            <a:r>
              <a:rPr lang="ru-RU" dirty="0"/>
              <a:t>основных элементов содержания и учебно-познавательной деятельности, проверяемых заданиями с развернутым ответом. </a:t>
            </a:r>
            <a:r>
              <a:rPr lang="ru-RU" dirty="0" err="1"/>
              <a:t>Метапредметные</a:t>
            </a:r>
            <a:r>
              <a:rPr lang="ru-RU" dirty="0"/>
              <a:t> и предметные умения в устной части ЕГЭ по иностранным языкам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b="1" dirty="0" smtClean="0"/>
              <a:t>Литература</a:t>
            </a:r>
            <a:r>
              <a:rPr lang="ru-RU" dirty="0" smtClean="0"/>
              <a:t>:</a:t>
            </a:r>
            <a:r>
              <a:rPr lang="ru-RU" dirty="0"/>
              <a:t> кодификатор, спецификация, </a:t>
            </a:r>
            <a:r>
              <a:rPr lang="ru-RU" dirty="0" smtClean="0"/>
              <a:t>демоверсия 2015 года; </a:t>
            </a:r>
          </a:p>
          <a:p>
            <a:pPr marL="82296" indent="0">
              <a:buNone/>
            </a:pPr>
            <a:r>
              <a:rPr lang="ru-RU" dirty="0" smtClean="0"/>
              <a:t>Вербицкая </a:t>
            </a:r>
            <a:r>
              <a:rPr lang="ru-RU" dirty="0"/>
              <a:t>М.В., Махмурян К.С., Симкин В.Н., Соловова Е.Н. Новая модель устной части ЕГЭ по иностранным языкам.- Иностранные языки в школе, 2013,№9, с.10-21</a:t>
            </a:r>
          </a:p>
        </p:txBody>
      </p:sp>
    </p:spTree>
    <p:extLst>
      <p:ext uri="{BB962C8B-B14F-4D97-AF65-F5344CB8AC3E}">
        <p14:creationId xmlns:p14="http://schemas.microsoft.com/office/powerpoint/2010/main" val="245150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706</TotalTime>
  <Words>1726</Words>
  <Application>Microsoft Office PowerPoint</Application>
  <PresentationFormat>Экран (4:3)</PresentationFormat>
  <Paragraphs>153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Программа подготовки  экспертов ПК субъектов РФ по проверке устных ответов участников ЕГЭ по ИЯ. Специфика работы экспертов</vt:lpstr>
      <vt:lpstr>Цели программы:</vt:lpstr>
      <vt:lpstr>Задачи программы:</vt:lpstr>
      <vt:lpstr>Ожидаемые результаты:</vt:lpstr>
      <vt:lpstr>Условия обучения:</vt:lpstr>
      <vt:lpstr>Темы занятий:</vt:lpstr>
      <vt:lpstr>Задачи ЕГЭ по ИЯ и его устной части  </vt:lpstr>
      <vt:lpstr>Нормативно-правовые основы проведения устной части ЕГЭ по ИЯ </vt:lpstr>
      <vt:lpstr>Структура и содержание КИМ устной части ЕГЭ по иностранным языкам </vt:lpstr>
      <vt:lpstr>Методика проверки и оценки выполнения заданий с развернутым ответом устной части ЕГЭ (1-4) </vt:lpstr>
      <vt:lpstr>Организация подготовки экспертов предметных комиссий устной части  </vt:lpstr>
      <vt:lpstr>Специфика работы экспертов по проверке устных ответов</vt:lpstr>
      <vt:lpstr>Алгоритм разбора заданий С устной части с экспертами:</vt:lpstr>
      <vt:lpstr>При обучении экспертов обратить внимание на типичные ошибки учащихся при выполнении задания 1:</vt:lpstr>
      <vt:lpstr>При обучении экспертов обратить внимание на типичные ошибки учащихся при выполнении задания 2:</vt:lpstr>
      <vt:lpstr>При обучении экспертов обратить внимание на типичные ошибки учащихся при выполнении задания 3:</vt:lpstr>
      <vt:lpstr>При обучении экспертов обратить внимание на типичные ошибки учащихся при выполнении задания 4:</vt:lpstr>
      <vt:lpstr>Типичные ошибки экспертов при проверке заданий 1-4:</vt:lpstr>
      <vt:lpstr>При обучении экспертов обратить особое внимание на то, что:</vt:lpstr>
      <vt:lpstr>Спецификация аттестационной работы для проведения аттестации экспертов</vt:lpstr>
      <vt:lpstr>Структура аттестационной работы:</vt:lpstr>
      <vt:lpstr>Требования к результатам аттестационного испытания:</vt:lpstr>
      <vt:lpstr>Показатели согласованности и их значения по результатам аттестации для присвоения статуса эксперта:</vt:lpstr>
      <vt:lpstr>Предложения по созданию условий для проверки устной части ЕГЭ</vt:lpstr>
      <vt:lpstr>Подводя итоги: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подготовки  экспертов предметных комиссий субъектов РФ по проверке устных ответов участников ЕГЭ по иностранным языкам</dc:title>
  <dc:creator>Пользователь</dc:creator>
  <cp:lastModifiedBy>ФИПИ</cp:lastModifiedBy>
  <cp:revision>37</cp:revision>
  <dcterms:created xsi:type="dcterms:W3CDTF">2014-09-12T06:11:19Z</dcterms:created>
  <dcterms:modified xsi:type="dcterms:W3CDTF">2014-09-23T09:01:25Z</dcterms:modified>
</cp:coreProperties>
</file>