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80" r:id="rId6"/>
    <p:sldMasterId id="2147483792" r:id="rId7"/>
  </p:sldMasterIdLst>
  <p:notesMasterIdLst>
    <p:notesMasterId r:id="rId15"/>
  </p:notesMasterIdLst>
  <p:handoutMasterIdLst>
    <p:handoutMasterId r:id="rId16"/>
  </p:handoutMasterIdLst>
  <p:sldIdLst>
    <p:sldId id="260" r:id="rId8"/>
    <p:sldId id="333" r:id="rId9"/>
    <p:sldId id="329" r:id="rId10"/>
    <p:sldId id="330" r:id="rId11"/>
    <p:sldId id="331" r:id="rId12"/>
    <p:sldId id="332" r:id="rId13"/>
    <p:sldId id="261" r:id="rId14"/>
  </p:sldIdLst>
  <p:sldSz cx="9144000" cy="5143500" type="screen16x9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  <a:srgbClr val="CC0000"/>
    <a:srgbClr val="ED1B24"/>
    <a:srgbClr val="990033"/>
    <a:srgbClr val="F1523C"/>
    <a:srgbClr val="EF5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4" y="-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F88B23-9694-4A4C-91CF-83A107F4051D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F149B7-D4A8-41CD-80C6-BC9BC91A6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870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9A5D9E8-DC11-4F88-B055-7C6033DE779E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177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993"/>
            <a:ext cx="5438775" cy="4443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D042E8-DB45-4D3D-A82D-A6AC747BD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463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AF25C5-A627-43F6-A001-A5835A4BD5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042E8-DB45-4D3D-A82D-A6AC747BD70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2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42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B16CB7-428C-484F-8B8C-742AD9E5893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51FA-8605-4720-AB93-90AF295C6CB9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224-97F7-490A-B934-2FB382DE1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CF97-62A0-4DAC-9DB1-FF17090F65A7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ABE5-8475-4850-83F6-7462E2500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F36CF-0A3C-47F8-B04A-48650009F402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B2A-DF0C-4AB6-BF86-A51512CD5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99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36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34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7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53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06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32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3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E9174-92FE-4ED6-A0B6-A3018A59DA4B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56B28-C4C4-49E3-8878-E65BC629A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93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60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54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07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918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151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11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89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1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77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E4C0-960A-4A48-9145-4D58019AC6BF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8374-394E-4758-8D1C-9EB470881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602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402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532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23.09.2014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14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BAD4-6070-4172-BE3C-8EA8647C554E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A0F0-A63A-473E-9150-0C876367B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CEAC-74A8-424F-A716-F561F079D9AF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A911-33B7-49BB-938F-5F8AAA854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7E159-1827-435F-A2CD-E4511BA35A48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5A75-6807-418F-8B59-FE4B1D954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0EE3-CC60-4559-B239-70DBD044A060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D642-FCC7-4B45-8CC8-F769D8087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430E5-34C9-4658-9C1C-38FD876929AB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E1AD-5C48-4B5F-91DC-2A2FC960F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CBE4-FF3B-4D8D-8C61-82BF246C4C2F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04BC9-D748-423D-9CB1-BA9C45FBA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E257E0-7E82-4384-90EF-189AF12F5CED}" type="datetimeFigureOut">
              <a:rPr lang="ru-RU"/>
              <a:pPr>
                <a:defRPr/>
              </a:pPr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FE1F12-A712-4AE9-9E32-66E7461C4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23.09.2014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317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5E0909-9BAE-4D44-9721-4E745FBF2984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23.09.2014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FFFCACD-C0DC-4B21-A9E6-6024541D214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594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599" y="2067694"/>
            <a:ext cx="8647113" cy="9541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Внедрение устной части </a:t>
            </a:r>
          </a:p>
          <a:p>
            <a:pPr algn="ctr"/>
            <a:r>
              <a:rPr lang="ru-RU" sz="2800" b="1" dirty="0" smtClean="0">
                <a:solidFill>
                  <a:srgbClr val="990033"/>
                </a:solidFill>
                <a:latin typeface="Cambria" pitchFamily="18" charset="0"/>
              </a:rPr>
              <a:t>в ЕГЭ по иностранным языкам</a:t>
            </a:r>
            <a:endParaRPr lang="ru-RU" sz="2800" b="1" dirty="0">
              <a:solidFill>
                <a:srgbClr val="990033"/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5910" y="3147814"/>
            <a:ext cx="5926494" cy="5847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solidFill>
                  <a:srgbClr val="2E3192"/>
                </a:solidFill>
                <a:latin typeface="Cambria" pitchFamily="18" charset="0"/>
              </a:rPr>
              <a:t>Начальник Управления оценки качества общего образования</a:t>
            </a:r>
          </a:p>
          <a:p>
            <a:pPr algn="ctr"/>
            <a:r>
              <a:rPr lang="ru-RU" sz="1600" dirty="0" smtClean="0">
                <a:solidFill>
                  <a:srgbClr val="2E3192"/>
                </a:solidFill>
                <a:latin typeface="Cambria" pitchFamily="18" charset="0"/>
              </a:rPr>
              <a:t>Ю.С. Егорова</a:t>
            </a:r>
            <a:endParaRPr lang="ru-RU" sz="1600" dirty="0">
              <a:solidFill>
                <a:srgbClr val="2E319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5521" y="9438"/>
            <a:ext cx="5784340" cy="83099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История </a:t>
            </a: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внедрения устной </a:t>
            </a: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части ЕГЭ </a:t>
            </a:r>
            <a:endParaRPr lang="ru-RU" sz="2400" b="1" dirty="0" smtClean="0">
              <a:solidFill>
                <a:srgbClr val="2E3192"/>
              </a:solidFill>
              <a:latin typeface="Cambria" pitchFamily="18" charset="0"/>
            </a:endParaRPr>
          </a:p>
          <a:p>
            <a:pPr lvl="0">
              <a:defRPr/>
            </a:pP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п</a:t>
            </a:r>
            <a:r>
              <a:rPr lang="ru-RU" sz="2400" b="1" dirty="0" smtClean="0">
                <a:solidFill>
                  <a:srgbClr val="2E3192"/>
                </a:solidFill>
                <a:latin typeface="Cambria" pitchFamily="18" charset="0"/>
              </a:rPr>
              <a:t>о иностранным </a:t>
            </a:r>
            <a:r>
              <a:rPr lang="ru-RU" sz="2400" b="1" dirty="0">
                <a:solidFill>
                  <a:srgbClr val="2E3192"/>
                </a:solidFill>
                <a:latin typeface="Cambria" pitchFamily="18" charset="0"/>
              </a:rPr>
              <a:t>языкам</a:t>
            </a: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043608" y="-109254"/>
            <a:ext cx="6400800" cy="50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sz="2600" b="1" spc="11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36836"/>
              </p:ext>
            </p:extLst>
          </p:nvPr>
        </p:nvGraphicFramePr>
        <p:xfrm>
          <a:off x="467545" y="1635646"/>
          <a:ext cx="8280919" cy="3172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392488"/>
                <a:gridCol w="2232247"/>
              </a:tblGrid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Годы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Процедура проведения экзамена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Наличие экзаменатора в аудитории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2003-2006 гг.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запись ответов участников экзамена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на аудиокассеты 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есть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E3192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2006-2008 гг. 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запись  устного ответа участника ЕГЭ при помощи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компьютерных технологий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есть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E3192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2011-2012 гг. 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запись устного ответа участника ЕГЭ при помощи компьютерных технологий. 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E3192"/>
                        </a:solidFill>
                        <a:effectLst/>
                        <a:uLnTx/>
                        <a:uFillTx/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есть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E3192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2013 г. 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запись устного ответа участника ЕГЭ при помощи компьютерных технологий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E3192"/>
                          </a:solidFill>
                          <a:latin typeface="Cambria" panose="02040503050406030204" pitchFamily="18" charset="0"/>
                        </a:rPr>
                        <a:t>нет</a:t>
                      </a:r>
                      <a:endParaRPr lang="ru-RU" sz="1400" dirty="0">
                        <a:solidFill>
                          <a:srgbClr val="2E3192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E3192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2014 г.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автоматизированное рабочее место для участника  (АРМ)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E3192"/>
                          </a:solidFill>
                          <a:latin typeface="Cambria" panose="02040503050406030204" pitchFamily="18" charset="0"/>
                        </a:rPr>
                        <a:t>нет</a:t>
                      </a:r>
                      <a:endParaRPr lang="ru-RU" sz="1400" dirty="0">
                        <a:solidFill>
                          <a:srgbClr val="2E3192"/>
                        </a:solidFill>
                        <a:latin typeface="Cambria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14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339502"/>
            <a:ext cx="6955750" cy="4462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Нормативно-правовое обеспечение процедуры</a:t>
            </a:r>
            <a:endParaRPr lang="ru-RU" sz="23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043608" y="-109254"/>
            <a:ext cx="6400800" cy="50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sz="2600" b="1" spc="11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1547664" y="1489883"/>
            <a:ext cx="7200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  <a:ea typeface="Arial Unicode MS" pitchFamily="34" charset="-128"/>
                <a:cs typeface="Arial Unicode MS" pitchFamily="34" charset="-128"/>
              </a:rPr>
              <a:t>1. Изменение порядка проведения 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государственной 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итоговой аттестации по образовательным программам среднего общего образования, утвержденным приказом Минобрнауки России №1400 от 26.12.2013 (зарегистрирован Минюстом России 03.02.2014, регистрационный №31205</a:t>
            </a: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  <a:ea typeface="Times New Roman"/>
              </a:rPr>
              <a:t>)</a:t>
            </a: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Arial Unicode MS" pitchFamily="34" charset="-128"/>
                <a:cs typeface="Arial Unicode MS" pitchFamily="34" charset="-128"/>
              </a:rPr>
              <a:t>(п. 47. При проведении ЕГЭ по иностранным языкам </a:t>
            </a:r>
            <a:r>
              <a:rPr lang="ru-RU" sz="1600" u="sng" dirty="0" smtClean="0">
                <a:solidFill>
                  <a:srgbClr val="C00000"/>
                </a:solidFill>
                <a:latin typeface="Cambria" panose="02040503050406030204" pitchFamily="18" charset="0"/>
                <a:ea typeface="Arial Unicode MS" pitchFamily="34" charset="-128"/>
                <a:cs typeface="Arial Unicode MS" pitchFamily="34" charset="-128"/>
              </a:rPr>
              <a:t>по желанию                                          </a:t>
            </a:r>
            <a:r>
              <a:rPr 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Arial Unicode MS" pitchFamily="34" charset="-128"/>
                <a:cs typeface="Arial Unicode MS" pitchFamily="34" charset="-128"/>
              </a:rPr>
              <a:t>участника ЕГЭ включается раздел «Говорение», устные ответы которого записываются на аудионосители).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ru-RU" sz="1600" dirty="0" smtClean="0">
              <a:solidFill>
                <a:srgbClr val="C00000"/>
              </a:solidFill>
              <a:latin typeface="Cambria" panose="02040503050406030204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endParaRPr lang="ru-RU" sz="1600" dirty="0" smtClean="0">
              <a:solidFill>
                <a:srgbClr val="C00000"/>
              </a:solidFill>
              <a:latin typeface="Cambria" panose="02040503050406030204" pitchFamily="18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spcAft>
                <a:spcPts val="0"/>
              </a:spcAft>
            </a:pPr>
            <a:r>
              <a:rPr lang="ru-RU" sz="1600" dirty="0" smtClean="0">
                <a:solidFill>
                  <a:srgbClr val="2E3192"/>
                </a:solidFill>
                <a:latin typeface="Cambria" panose="02040503050406030204" pitchFamily="18" charset="0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ru-RU" sz="1600" dirty="0">
                <a:solidFill>
                  <a:srgbClr val="2E3192"/>
                </a:solidFill>
                <a:latin typeface="Cambria" panose="02040503050406030204" pitchFamily="18" charset="0"/>
                <a:ea typeface="Calibri"/>
                <a:cs typeface="Times New Roman"/>
              </a:rPr>
              <a:t>Методические рекомендации по организации и проведению единого государственного экзамена по иностранным языкам (устная часть)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ru-RU" sz="1600" dirty="0" smtClean="0">
              <a:solidFill>
                <a:srgbClr val="2E3192"/>
              </a:solidFill>
              <a:latin typeface="Cambria" panose="02040503050406030204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14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267494"/>
            <a:ext cx="7404528" cy="4462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Особенности процедуры проведения устной части</a:t>
            </a:r>
            <a:endParaRPr lang="ru-RU" sz="23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043608" y="-109254"/>
            <a:ext cx="6400800" cy="50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sz="2600" b="1" spc="11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8119" y="1743657"/>
            <a:ext cx="4960640" cy="50405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Сдача экзамена в 2 дня 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8119" y="2397203"/>
            <a:ext cx="4978169" cy="504057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Общий результат (80 баллов+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rPr>
              <a:t>20 баллов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)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1094483"/>
            <a:ext cx="3744416" cy="36004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</a:rPr>
              <a:t>Минимальное количество баллов – 22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338982" y="1764211"/>
            <a:ext cx="720080" cy="462951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338983" y="2484290"/>
            <a:ext cx="720080" cy="462951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61367" y="3939902"/>
            <a:ext cx="4978169" cy="720080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В одной аудитории  организуется 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</a:rPr>
              <a:t>от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 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rPr>
              <a:t>1до 10</a:t>
            </a: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 персональных компьютеров с гарнитурами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338984" y="4068466"/>
            <a:ext cx="720080" cy="462951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6" name="Picture 2" descr="http://www.onlinetrade.ru/img/items/b/logitech_stereo_headset_960_usb_981_000100_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803" y="1851668"/>
            <a:ext cx="2732430" cy="273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961983" y="3147814"/>
            <a:ext cx="4978169" cy="648072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Апелляция о несогласия с выставленными баллами</a:t>
            </a:r>
            <a:r>
              <a:rPr kumimoji="0" lang="ru-RU" sz="1600" i="0" u="none" strike="noStrike" kern="0" cap="none" spc="0" normalizeH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 подается ко всей работе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308076" y="3276378"/>
            <a:ext cx="720080" cy="462951"/>
          </a:xfrm>
          <a:prstGeom prst="downArrow">
            <a:avLst/>
          </a:prstGeom>
          <a:gradFill>
            <a:gsLst>
              <a:gs pos="0">
                <a:schemeClr val="bg1"/>
              </a:gs>
              <a:gs pos="100000">
                <a:srgbClr val="C00000">
                  <a:lumMod val="72000"/>
                  <a:lumOff val="28000"/>
                </a:srgbClr>
              </a:gs>
              <a:gs pos="100000">
                <a:srgbClr val="C00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339502"/>
            <a:ext cx="6348148" cy="4462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Автоматизированное рабочее место (АРМ) </a:t>
            </a:r>
            <a:endParaRPr lang="ru-RU" sz="23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043608" y="-109254"/>
            <a:ext cx="6400800" cy="50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sz="2600" b="1" spc="11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64827" y="2057971"/>
            <a:ext cx="3823598" cy="801811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Компьютерная гарнитура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3231632"/>
            <a:ext cx="3816426" cy="852286"/>
          </a:xfrm>
          <a:prstGeom prst="rect">
            <a:avLst/>
          </a:prstGeom>
          <a:solidFill>
            <a:srgbClr val="B9CDE5">
              <a:alpha val="31000"/>
            </a:srgbClr>
          </a:solidFill>
          <a:ln w="25400" cap="flat" cmpd="sng" algn="ctr">
            <a:noFill/>
            <a:prstDash val="sysDash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i="0" u="none" strike="noStrike" kern="0" cap="none" spc="0" normalizeH="0" baseline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Электронно-цифровая  подпись члена государственной</a:t>
            </a:r>
            <a:r>
              <a:rPr kumimoji="0" lang="ru-RU" sz="1600" i="0" u="none" strike="noStrike" kern="0" cap="none" spc="0" normalizeH="0" noProof="0" dirty="0" smtClean="0">
                <a:ln>
                  <a:noFill/>
                </a:ln>
                <a:solidFill>
                  <a:srgbClr val="2E3192"/>
                </a:solidFill>
                <a:effectLst/>
                <a:uLnTx/>
                <a:uFillTx/>
                <a:latin typeface="Cambria"/>
              </a:rPr>
              <a:t> экзаменационной комиссии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2E3192"/>
              </a:solidFill>
              <a:effectLst/>
              <a:uLnTx/>
              <a:uFillTx/>
              <a:latin typeface="Cambria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4070389" y="2600021"/>
            <a:ext cx="320080" cy="1002207"/>
          </a:xfrm>
          <a:prstGeom prst="chevron">
            <a:avLst/>
          </a:prstGeom>
          <a:solidFill>
            <a:schemeClr val="accent1">
              <a:lumMod val="60000"/>
              <a:lumOff val="4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2478372"/>
            <a:ext cx="2228491" cy="1245506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dirty="0" smtClean="0">
                <a:solidFill>
                  <a:srgbClr val="2E3192"/>
                </a:solidFill>
                <a:latin typeface="Cambria" panose="02040503050406030204" pitchFamily="18" charset="0"/>
                <a:ea typeface="Verdana" pitchFamily="34" charset="0"/>
                <a:cs typeface="Verdana" pitchFamily="34" charset="0"/>
              </a:rPr>
              <a:t>Автоматизированное рабочее место (АРМ)</a:t>
            </a:r>
            <a:endParaRPr lang="ru-RU" sz="1500" b="1" dirty="0">
              <a:solidFill>
                <a:srgbClr val="2E3192"/>
              </a:solidFill>
              <a:latin typeface="Cambria" panose="02040503050406030204" pitchFamily="18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6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51470"/>
            <a:ext cx="4312463" cy="80021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Апробация устной части ЕГЭ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2300" b="1" dirty="0" smtClean="0">
                <a:solidFill>
                  <a:srgbClr val="2E3192"/>
                </a:solidFill>
                <a:latin typeface="Cambria" panose="02040503050406030204" pitchFamily="18" charset="0"/>
              </a:rPr>
              <a:t>по иностранным языкам</a:t>
            </a:r>
            <a:endParaRPr lang="ru-RU" sz="2300" b="1" dirty="0">
              <a:solidFill>
                <a:srgbClr val="2E3192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043608" y="-109254"/>
            <a:ext cx="6400800" cy="50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endParaRPr lang="ru-RU" sz="2600" b="1" spc="110" dirty="0" smtClean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1649002"/>
            <a:ext cx="5544616" cy="850740"/>
          </a:xfrm>
          <a:prstGeom prst="rect">
            <a:avLst/>
          </a:prstGeom>
          <a:solidFill>
            <a:srgbClr val="B9CDE5">
              <a:alpha val="54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  <a:ea typeface="Verdana" pitchFamily="34" charset="0"/>
                <a:cs typeface="Verdana" pitchFamily="34" charset="0"/>
              </a:rPr>
              <a:t>12 ноября 2014 года</a:t>
            </a:r>
            <a:endParaRPr lang="ru-RU" sz="2000" b="1" dirty="0">
              <a:solidFill>
                <a:srgbClr val="2E3192"/>
              </a:solidFill>
              <a:latin typeface="Cambria" panose="02040503050406030204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79712" y="2945146"/>
            <a:ext cx="5544616" cy="850740"/>
          </a:xfrm>
          <a:prstGeom prst="rect">
            <a:avLst/>
          </a:prstGeom>
          <a:solidFill>
            <a:srgbClr val="B9CDE5">
              <a:alpha val="54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2E3192"/>
                </a:solidFill>
                <a:latin typeface="Cambria" panose="02040503050406030204" pitchFamily="18" charset="0"/>
                <a:ea typeface="Verdana" pitchFamily="34" charset="0"/>
                <a:cs typeface="Verdana" pitchFamily="34" charset="0"/>
              </a:rPr>
              <a:t>1 квартал 2015 года</a:t>
            </a:r>
            <a:endParaRPr lang="ru-RU" sz="2000" b="1" dirty="0">
              <a:solidFill>
                <a:srgbClr val="2E3192"/>
              </a:solidFill>
              <a:latin typeface="Cambria" panose="02040503050406030204" pitchFamily="18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4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1938" y="2500313"/>
            <a:ext cx="6051550" cy="5842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2E3192"/>
                </a:solidFill>
                <a:latin typeface="Cambria" panose="02040503050406030204" pitchFamily="18" charset="0"/>
              </a:rPr>
              <a:t>БЛАГОДАРИМ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57de74d-0576-4f64-94f1-0981946002d6">C7SY476UVPAM-52-228396</_dlc_DocId>
    <_dlc_DocIdUrl xmlns="357de74d-0576-4f64-94f1-0981946002d6">
      <Url>http://mp27/Docs/_layouts/DocIdRedir.aspx?ID=C7SY476UVPAM-52-228396</Url>
      <Description>C7SY476UVPAM-52-228396</Description>
    </_dlc_DocIdUrl>
    <Project_Value xmlns="cd3664f2-095a-4f8b-9d55-6e8dac6b38e9">80bbf775-14f1-11e1-8ae5-003048d4ff32</Project_Value>
    <l6ea12c2109f40bda277d1a9858ecc92 xmlns="cd3664f2-095a-4f8b-9d55-6e8dac6b38e9">
      <Terms xmlns="http://schemas.microsoft.com/office/infopath/2007/PartnerControls"/>
    </l6ea12c2109f40bda277d1a9858ecc92>
    <IconOverlay xmlns="http://schemas.microsoft.com/sharepoint/v4" xsi:nil="true"/>
    <DocType xmlns="cd3664f2-095a-4f8b-9d55-6e8dac6b38e9" xsi:nil="true"/>
    <Program xmlns="cd3664f2-095a-4f8b-9d55-6e8dac6b38e9" xsi:nil="true"/>
    <a39f889c817340af9831b8d13b13a208 xmlns="cd3664f2-095a-4f8b-9d55-6e8dac6b38e9">
      <Terms xmlns="http://schemas.microsoft.com/office/infopath/2007/PartnerControls"/>
    </a39f889c817340af9831b8d13b13a208>
    <Uniq xmlns="cd3664f2-095a-4f8b-9d55-6e8dac6b38e9" xsi:nil="true"/>
    <DocTypeChoose xmlns="cd3664f2-095a-4f8b-9d55-6e8dac6b38e9">Презентация</DocTypeChoose>
    <Project xmlns="cd3664f2-095a-4f8b-9d55-6e8dac6b38e9">Рособрнадзор</Project>
    <Program_Value xmlns="cd3664f2-095a-4f8b-9d55-6e8dac6b38e9" xsi:nil="true"/>
    <TaxCatchAll xmlns="357de74d-0576-4f64-94f1-0981946002d6">
      <Value>29</Value>
    </TaxCatchAll>
    <g943717a092c4fc1b62636c74327ccfa xmlns="cd3664f2-095a-4f8b-9d55-6e8dac6b38e9">
      <Terms xmlns="http://schemas.microsoft.com/office/infopath/2007/PartnerControls">
        <TermInfo xmlns="http://schemas.microsoft.com/office/infopath/2007/PartnerControls">
          <TermName xmlns="http://schemas.microsoft.com/office/infopath/2007/PartnerControls">ДМП</TermName>
          <TermId xmlns="http://schemas.microsoft.com/office/infopath/2007/PartnerControls">3e3ca49e-6427-40d8-bc11-0597c9532f93</TermId>
        </TermInfo>
      </Terms>
    </g943717a092c4fc1b62636c74327ccfa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8A57D39EA87654A826E1AE073001366" ma:contentTypeVersion="23" ma:contentTypeDescription="Создание документа." ma:contentTypeScope="" ma:versionID="42b5252cb208ec0dd7e2244ea476f46b">
  <xsd:schema xmlns:xsd="http://www.w3.org/2001/XMLSchema" xmlns:xs="http://www.w3.org/2001/XMLSchema" xmlns:p="http://schemas.microsoft.com/office/2006/metadata/properties" xmlns:ns2="cd3664f2-095a-4f8b-9d55-6e8dac6b38e9" xmlns:ns3="357de74d-0576-4f64-94f1-0981946002d6" xmlns:ns4="http://schemas.microsoft.com/sharepoint/v4" targetNamespace="http://schemas.microsoft.com/office/2006/metadata/properties" ma:root="true" ma:fieldsID="4fbe54119b3c74b82b5ce5f47f16accc" ns2:_="" ns3:_="" ns4:_="">
    <xsd:import namespace="cd3664f2-095a-4f8b-9d55-6e8dac6b38e9"/>
    <xsd:import namespace="357de74d-0576-4f64-94f1-0981946002d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Program" minOccurs="0"/>
                <xsd:element ref="ns2:DocTypeChoose" minOccurs="0"/>
                <xsd:element ref="ns2:DocType" minOccurs="0"/>
                <xsd:element ref="ns3:_dlc_DocId" minOccurs="0"/>
                <xsd:element ref="ns3:_dlc_DocIdUrl" minOccurs="0"/>
                <xsd:element ref="ns3:_dlc_DocIdPersistId" minOccurs="0"/>
                <xsd:element ref="ns2:Project_Value" minOccurs="0"/>
                <xsd:element ref="ns2:Program_Value" minOccurs="0"/>
                <xsd:element ref="ns2:Uniq" minOccurs="0"/>
                <xsd:element ref="ns4:IconOverlay" minOccurs="0"/>
                <xsd:element ref="ns2:a39f889c817340af9831b8d13b13a208" minOccurs="0"/>
                <xsd:element ref="ns3:TaxCatchAll" minOccurs="0"/>
                <xsd:element ref="ns2:l6ea12c2109f40bda277d1a9858ecc92" minOccurs="0"/>
                <xsd:element ref="ns2:g943717a092c4fc1b62636c74327ccf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664f2-095a-4f8b-9d55-6e8dac6b38e9" elementFormDefault="qualified">
    <xsd:import namespace="http://schemas.microsoft.com/office/2006/documentManagement/types"/>
    <xsd:import namespace="http://schemas.microsoft.com/office/infopath/2007/PartnerControls"/>
    <xsd:element name="Project" ma:index="2" nillable="true" ma:displayName="Проект" ma:indexed="true" ma:internalName="Project">
      <xsd:simpleType>
        <xsd:restriction base="dms:Unknown"/>
      </xsd:simpleType>
    </xsd:element>
    <xsd:element name="Program" ma:index="3" nillable="true" ma:displayName="Программа" ma:indexed="true" ma:internalName="Program">
      <xsd:simpleType>
        <xsd:restriction base="dms:Unknown"/>
      </xsd:simpleType>
    </xsd:element>
    <xsd:element name="DocTypeChoose" ma:index="4" nillable="true" ma:displayName="Вид документа" ma:format="Dropdown" ma:internalName="DocTypeChoose">
      <xsd:simpleType>
        <xsd:restriction base="dms:Choice">
          <xsd:enumeration value="Предложение"/>
          <xsd:enumeration value="Презентация"/>
          <xsd:enumeration value="Отчет"/>
          <xsd:enumeration value="База данных"/>
          <xsd:enumeration value="Письмо"/>
          <xsd:enumeration value="План работ"/>
          <xsd:enumeration value="Пресс-релиз"/>
          <xsd:enumeration value="Перевод"/>
          <xsd:enumeration value="Мониторинг"/>
          <xsd:enumeration value="Финанс.юрид."/>
          <xsd:enumeration value="Инф справка"/>
          <xsd:enumeration value="Статья"/>
          <xsd:enumeration value="Комментарий"/>
          <xsd:enumeration value="QnA"/>
          <xsd:enumeration value="План тренинг."/>
          <xsd:enumeration value="Реп. аудит"/>
          <xsd:enumeration value="Стратегия"/>
        </xsd:restriction>
      </xsd:simpleType>
    </xsd:element>
    <xsd:element name="DocType" ma:index="5" nillable="true" ma:displayName="Вид документа (не используется)" ma:hidden="true" ma:indexed="true" ma:list="{8295f3c2-d109-40e8-8d7e-92da87b75d93}" ma:internalName="DocType" ma:readOnly="false" ma:showField="Title">
      <xsd:simpleType>
        <xsd:restriction base="dms:Lookup"/>
      </xsd:simpleType>
    </xsd:element>
    <xsd:element name="Project_Value" ma:index="12" nillable="true" ma:displayName="Project_Value" ma:hidden="true" ma:internalName="Project_Value" ma:readOnly="false">
      <xsd:simpleType>
        <xsd:restriction base="dms:Text"/>
      </xsd:simpleType>
    </xsd:element>
    <xsd:element name="Program_Value" ma:index="14" nillable="true" ma:displayName="Program_Value" ma:hidden="true" ma:internalName="Program_Value" ma:readOnly="false">
      <xsd:simpleType>
        <xsd:restriction base="dms:Text"/>
      </xsd:simpleType>
    </xsd:element>
    <xsd:element name="Uniq" ma:index="17" nillable="true" ma:displayName="Доступ" ma:internalName="Uniq">
      <xsd:simpleType>
        <xsd:restriction base="dms:Unknown"/>
      </xsd:simpleType>
    </xsd:element>
    <xsd:element name="a39f889c817340af9831b8d13b13a208" ma:index="20" nillable="true" ma:taxonomy="true" ma:internalName="a39f889c817340af9831b8d13b13a208" ma:taxonomyFieldName="Area" ma:displayName="Отрасль" ma:default="" ma:fieldId="{a39f889c-8173-40af-9831-b8d13b13a208}" ma:taxonomyMulti="true" ma:sspId="605086db-a9be-4a34-a41c-e0db27f7284e" ma:termSetId="36fcc24b-8144-4298-95fe-04d7adb780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6ea12c2109f40bda277d1a9858ecc92" ma:index="23" nillable="true" ma:taxonomy="true" ma:internalName="l6ea12c2109f40bda277d1a9858ecc92" ma:taxonomyFieldName="CommDirection" ma:displayName="Направление коммуникаций" ma:default="" ma:fieldId="{56ea12c2-109f-40bd-a277-d1a9858ecc92}" ma:taxonomyMulti="true" ma:sspId="605086db-a9be-4a34-a41c-e0db27f7284e" ma:termSetId="2b711527-2f8f-429e-9564-d448a209af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3717a092c4fc1b62636c74327ccfa" ma:index="25" nillable="true" ma:taxonomy="true" ma:internalName="g943717a092c4fc1b62636c74327ccfa" ma:taxonomyFieldName="Department" ma:displayName="Department" ma:default="" ma:fieldId="{0943717a-092c-4fc1-b626-36c74327ccfa}" ma:sspId="605086db-a9be-4a34-a41c-e0db27f7284e" ma:termSetId="a6a5710a-213b-442e-9230-089bae104af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7de74d-0576-4f64-94f1-0981946002d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dexed="true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TaxCatchAll" ma:index="21" nillable="true" ma:displayName="Столбец для захвата всех терминов таксономии" ma:hidden="true" ma:list="{1945cbee-8e77-4ba9-90e6-c2c7f6e6bc49}" ma:internalName="TaxCatchAll" ma:showField="CatchAllData" ma:web="357de74d-0576-4f64-94f1-0981946002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ECB60F-05B7-4B06-A592-1DA9C9840522}">
  <ds:schemaRefs>
    <ds:schemaRef ds:uri="http://schemas.microsoft.com/office/2006/documentManagement/types"/>
    <ds:schemaRef ds:uri="http://purl.org/dc/dcmitype/"/>
    <ds:schemaRef ds:uri="357de74d-0576-4f64-94f1-0981946002d6"/>
    <ds:schemaRef ds:uri="http://schemas.microsoft.com/sharepoint/v4"/>
    <ds:schemaRef ds:uri="http://purl.org/dc/terms/"/>
    <ds:schemaRef ds:uri="http://schemas.microsoft.com/office/2006/metadata/properties"/>
    <ds:schemaRef ds:uri="cd3664f2-095a-4f8b-9d55-6e8dac6b38e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DF6CE3A-C03D-4AAD-8F3F-4BC460944E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AB738F-DEE4-48AD-803B-EF681A6D1AB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F132760-EE7F-4F78-8BE2-00BF2057B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3664f2-095a-4f8b-9d55-6e8dac6b38e9"/>
    <ds:schemaRef ds:uri="357de74d-0576-4f64-94f1-0981946002d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6170</TotalTime>
  <Words>231</Words>
  <Application>Microsoft Office PowerPoint</Application>
  <PresentationFormat>Экран (16:9)</PresentationFormat>
  <Paragraphs>48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danilov@halfbudget.com</dc:creator>
  <cp:lastModifiedBy>Sony</cp:lastModifiedBy>
  <cp:revision>289</cp:revision>
  <cp:lastPrinted>2014-09-16T11:58:06Z</cp:lastPrinted>
  <dcterms:created xsi:type="dcterms:W3CDTF">2013-10-28T02:04:26Z</dcterms:created>
  <dcterms:modified xsi:type="dcterms:W3CDTF">2014-09-23T03:53:51Z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fc33d8bf-fcc2-4c62-975b-fa0018f44cac</vt:lpwstr>
  </property>
  <property fmtid="{D5CDD505-2E9C-101B-9397-08002B2CF9AE}" pid="3" name="ContentTypeId">
    <vt:lpwstr>0x010100F8A57D39EA87654A826E1AE073001366</vt:lpwstr>
  </property>
  <property fmtid="{D5CDD505-2E9C-101B-9397-08002B2CF9AE}" pid="4" name="CommDirection">
    <vt:lpwstr/>
  </property>
  <property fmtid="{D5CDD505-2E9C-101B-9397-08002B2CF9AE}" pid="5" name="Area">
    <vt:lpwstr/>
  </property>
  <property fmtid="{D5CDD505-2E9C-101B-9397-08002B2CF9AE}" pid="6" name="Department">
    <vt:lpwstr>29;#ДМП|3e3ca49e-6427-40d8-bc11-0597c9532f93</vt:lpwstr>
  </property>
  <property fmtid="{D5CDD505-2E9C-101B-9397-08002B2CF9AE}" pid="7" name="Project">
    <vt:lpwstr>Рособрнадзор</vt:lpwstr>
  </property>
  <property fmtid="{D5CDD505-2E9C-101B-9397-08002B2CF9AE}" pid="8" name="Project_Value">
    <vt:lpwstr>80bbf775-14f1-11e1-8ae5-003048d4ff32</vt:lpwstr>
  </property>
  <property fmtid="{D5CDD505-2E9C-101B-9397-08002B2CF9AE}" pid="9" name="Program">
    <vt:lpwstr/>
  </property>
  <property fmtid="{D5CDD505-2E9C-101B-9397-08002B2CF9AE}" pid="10" name="Program_Value">
    <vt:lpwstr/>
  </property>
  <property fmtid="{D5CDD505-2E9C-101B-9397-08002B2CF9AE}" pid="11" name="DocTypeChoose">
    <vt:lpwstr>Презентация</vt:lpwstr>
  </property>
</Properties>
</file>